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1659" r:id="rId3"/>
    <p:sldId id="2121" r:id="rId4"/>
    <p:sldId id="1961" r:id="rId5"/>
    <p:sldId id="2050" r:id="rId6"/>
    <p:sldId id="2259" r:id="rId7"/>
    <p:sldId id="1966" r:id="rId8"/>
    <p:sldId id="2260" r:id="rId9"/>
    <p:sldId id="2261" r:id="rId10"/>
    <p:sldId id="2223" r:id="rId11"/>
    <p:sldId id="2262" r:id="rId12"/>
    <p:sldId id="2263" r:id="rId13"/>
    <p:sldId id="2224" r:id="rId14"/>
    <p:sldId id="2264" r:id="rId15"/>
    <p:sldId id="2265" r:id="rId16"/>
    <p:sldId id="2266" r:id="rId17"/>
    <p:sldId id="2282" r:id="rId18"/>
    <p:sldId id="2267" r:id="rId19"/>
    <p:sldId id="2268" r:id="rId20"/>
    <p:sldId id="2269" r:id="rId21"/>
    <p:sldId id="2283" r:id="rId22"/>
    <p:sldId id="2270" r:id="rId23"/>
    <p:sldId id="2271" r:id="rId24"/>
    <p:sldId id="2272" r:id="rId25"/>
    <p:sldId id="2273" r:id="rId26"/>
    <p:sldId id="2274" r:id="rId27"/>
    <p:sldId id="2275" r:id="rId28"/>
    <p:sldId id="2276" r:id="rId29"/>
    <p:sldId id="2225" r:id="rId30"/>
    <p:sldId id="2278" r:id="rId31"/>
    <p:sldId id="2228" r:id="rId32"/>
    <p:sldId id="2284" r:id="rId33"/>
    <p:sldId id="2279" r:id="rId34"/>
    <p:sldId id="2230" r:id="rId35"/>
    <p:sldId id="2277" r:id="rId36"/>
    <p:sldId id="2280" r:id="rId37"/>
    <p:sldId id="2285" r:id="rId38"/>
    <p:sldId id="2281" r:id="rId39"/>
    <p:sldId id="1948" r:id="rId40"/>
    <p:sldId id="18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p:scale>
          <a:sx n="80" d="100"/>
          <a:sy n="80" d="100"/>
        </p:scale>
        <p:origin x="-2074"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738"/>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7/18/2022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3</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7/18/2022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7/18/2022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Christian 101</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5:15 – 21</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25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20 July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13877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Making the most of every opportunity, because the days are evil.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5:16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a:t>
            </a:r>
            <a:r>
              <a:rPr lang="en-US" sz="2400" b="1" i="1" u="sng"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basic</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foundation</a:t>
            </a:r>
            <a:r>
              <a:rPr lang="en-US" sz="2400" b="1" dirty="0" smtClean="0">
                <a:latin typeface="Cambria" pitchFamily="18" charset="0"/>
              </a:rPr>
              <a:t> stone of Christian living is the </a:t>
            </a:r>
            <a:r>
              <a:rPr lang="en-US" sz="2400" b="1" i="1" dirty="0" smtClean="0">
                <a:effectLst>
                  <a:outerShdw blurRad="38100" dist="38100" dir="2700000" algn="tl">
                    <a:srgbClr val="000000">
                      <a:alpha val="43137"/>
                    </a:srgbClr>
                  </a:outerShdw>
                </a:effectLst>
                <a:latin typeface="Cambria" pitchFamily="18" charset="0"/>
              </a:rPr>
              <a:t>time principle</a:t>
            </a:r>
            <a:r>
              <a:rPr lang="en-US" sz="2400" b="1" dirty="0" smtClean="0">
                <a:latin typeface="Cambria" pitchFamily="18" charset="0"/>
              </a:rPr>
              <a:t>.  The phrase </a:t>
            </a:r>
            <a:r>
              <a:rPr lang="en-US" sz="2400" b="1" i="1" dirty="0" smtClean="0">
                <a:latin typeface="Cambria" pitchFamily="18" charset="0"/>
              </a:rPr>
              <a:t>“making the most of”</a:t>
            </a:r>
            <a:r>
              <a:rPr lang="en-US" sz="2400" b="1" dirty="0" smtClean="0">
                <a:latin typeface="Cambria" pitchFamily="18" charset="0"/>
              </a:rPr>
              <a:t> is a participle indicating a way in which one accomplishes the first action.  That is, in order to walk with care and wisdom, we must work at “</a:t>
            </a:r>
            <a:r>
              <a:rPr lang="en-US" sz="2400" b="1" dirty="0" smtClean="0">
                <a:effectLst>
                  <a:outerShdw blurRad="38100" dist="38100" dir="2700000" algn="tl">
                    <a:srgbClr val="000000">
                      <a:alpha val="43137"/>
                    </a:srgbClr>
                  </a:outerShdw>
                </a:effectLst>
                <a:latin typeface="Cambria" pitchFamily="18" charset="0"/>
              </a:rPr>
              <a:t>redeeming the time</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KJV</a:t>
            </a:r>
            <a:r>
              <a:rPr lang="en-US" sz="2400" b="1" dirty="0" smtClean="0">
                <a:latin typeface="Cambria" pitchFamily="18" charset="0"/>
              </a:rPr>
              <a:t>).  </a:t>
            </a:r>
          </a:p>
          <a:p>
            <a:pPr indent="457200">
              <a:spcAft>
                <a:spcPts val="1200"/>
              </a:spcAft>
            </a:pPr>
            <a:r>
              <a:rPr lang="en-US" sz="2400" b="1" dirty="0" smtClean="0">
                <a:latin typeface="Cambria" pitchFamily="18" charset="0"/>
              </a:rPr>
              <a:t>The word translated “</a:t>
            </a:r>
            <a:r>
              <a:rPr lang="en-US" sz="2400" b="1" dirty="0" smtClean="0">
                <a:effectLst>
                  <a:outerShdw blurRad="38100" dist="38100" dir="2700000" algn="tl">
                    <a:srgbClr val="000000">
                      <a:alpha val="43137"/>
                    </a:srgbClr>
                  </a:outerShdw>
                </a:effectLst>
                <a:latin typeface="Cambria" pitchFamily="18" charset="0"/>
              </a:rPr>
              <a:t>time</a:t>
            </a:r>
            <a:r>
              <a:rPr lang="en-US" sz="2400" b="1" dirty="0" smtClean="0">
                <a:latin typeface="Cambria" pitchFamily="18" charset="0"/>
              </a:rPr>
              <a:t>” suggests the idea of “</a:t>
            </a:r>
            <a:r>
              <a:rPr lang="en-US" sz="2400" b="1" dirty="0" smtClean="0">
                <a:effectLst>
                  <a:outerShdw blurRad="38100" dist="38100" dir="2700000" algn="tl">
                    <a:srgbClr val="000000">
                      <a:alpha val="43137"/>
                    </a:srgbClr>
                  </a:outerShdw>
                </a:effectLst>
                <a:latin typeface="Cambria" pitchFamily="18" charset="0"/>
              </a:rPr>
              <a:t>opportunities</a:t>
            </a:r>
            <a:r>
              <a:rPr lang="en-US" sz="2400" b="1" dirty="0" smtClean="0">
                <a:latin typeface="Cambria" pitchFamily="18" charset="0"/>
              </a:rPr>
              <a:t>.”  The participle itself refers to purchasing, buying back, or even rescuing.  That is, “rescuing [opportunity] from waste or abuse.”  </a:t>
            </a:r>
          </a:p>
          <a:p>
            <a:pPr indent="457200">
              <a:spcAft>
                <a:spcPts val="1200"/>
              </a:spcAft>
            </a:pPr>
            <a:r>
              <a:rPr lang="en-US" sz="2400" b="1" dirty="0" smtClean="0">
                <a:latin typeface="Cambria" pitchFamily="18" charset="0"/>
              </a:rPr>
              <a:t>Just as Christ redeemed us, rescuing us from a futile existence enslaved to sin and empowering us to live lives of purity and purpose, we ought to </a:t>
            </a:r>
            <a:r>
              <a:rPr lang="en-US" sz="2400" b="1" i="1" dirty="0" smtClean="0">
                <a:effectLst>
                  <a:outerShdw blurRad="38100" dist="38100" dir="2700000" algn="tl">
                    <a:srgbClr val="000000">
                      <a:alpha val="43137"/>
                    </a:srgbClr>
                  </a:outerShdw>
                </a:effectLst>
                <a:latin typeface="Cambria" pitchFamily="18" charset="0"/>
              </a:rPr>
              <a:t>buy back</a:t>
            </a:r>
            <a:r>
              <a:rPr lang="en-US" sz="2400" b="1" dirty="0" smtClean="0">
                <a:latin typeface="Cambria" pitchFamily="18" charset="0"/>
              </a:rPr>
              <a:t> our time from futility and sin, turning our everyday opportunities toward His purpose.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5 - 16 redeeming time.jpg"/>
          <p:cNvPicPr>
            <a:picLocks noChangeAspect="1"/>
          </p:cNvPicPr>
          <p:nvPr/>
        </p:nvPicPr>
        <p:blipFill>
          <a:blip r:embed="rId2" cstate="print"/>
          <a:stretch>
            <a:fillRect/>
          </a:stretch>
        </p:blipFill>
        <p:spPr>
          <a:xfrm>
            <a:off x="381000" y="1600200"/>
            <a:ext cx="8425474" cy="3581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another place Paul covers all the bases when he said, </a:t>
            </a:r>
            <a:r>
              <a:rPr lang="en-US" sz="2400" b="1" i="1" dirty="0" smtClean="0">
                <a:latin typeface="Cambria" pitchFamily="18" charset="0"/>
              </a:rPr>
              <a:t>“Whether, then, you eat or drink or whatever you do, do all to the glory of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10:13</a:t>
            </a:r>
            <a:r>
              <a:rPr lang="en-US" sz="2400" b="1" dirty="0" smtClean="0">
                <a:latin typeface="Cambria" pitchFamily="18" charset="0"/>
              </a:rPr>
              <a:t>).  </a:t>
            </a:r>
          </a:p>
          <a:p>
            <a:pPr indent="457200">
              <a:spcAft>
                <a:spcPts val="1200"/>
              </a:spcAft>
            </a:pPr>
            <a:r>
              <a:rPr lang="en-US" sz="2400" b="1" dirty="0" smtClean="0">
                <a:latin typeface="Cambria" pitchFamily="18" charset="0"/>
              </a:rPr>
              <a:t>As frail and fallen humans, each of us is subject to extremes.  At times we either waste our time or become borderline neurotic about it.  We’re either procrastinators or workaholics.  The </a:t>
            </a:r>
            <a:r>
              <a:rPr lang="en-US" sz="2400" b="1" i="1" u="sng"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extreme passively resists God’s purposes for our lives; the</a:t>
            </a:r>
            <a:r>
              <a:rPr lang="en-US" sz="2400" b="1" i="1" u="sng" dirty="0" smtClean="0">
                <a:effectLst>
                  <a:outerShdw blurRad="38100" dist="38100" dir="2700000" algn="tl">
                    <a:srgbClr val="000000">
                      <a:alpha val="43137"/>
                    </a:srgbClr>
                  </a:outerShdw>
                </a:effectLst>
                <a:latin typeface="Cambria" pitchFamily="18" charset="0"/>
              </a:rPr>
              <a:t> second</a:t>
            </a:r>
            <a:r>
              <a:rPr lang="en-US" sz="2400" b="1" dirty="0" smtClean="0">
                <a:latin typeface="Cambria" pitchFamily="18" charset="0"/>
              </a:rPr>
              <a:t> disregards the joy of peace and rest.  </a:t>
            </a:r>
          </a:p>
          <a:p>
            <a:pPr indent="457200">
              <a:spcAft>
                <a:spcPts val="1200"/>
              </a:spcAft>
            </a:pPr>
            <a:r>
              <a:rPr lang="en-US" sz="2400" b="1" dirty="0" smtClean="0">
                <a:latin typeface="Cambria" pitchFamily="18" charset="0"/>
              </a:rPr>
              <a:t>What can we do to counter these extremes?  We can overcome procrastination with </a:t>
            </a:r>
            <a:r>
              <a:rPr lang="en-US" sz="2400" b="1" i="1" dirty="0" smtClean="0">
                <a:effectLst>
                  <a:outerShdw blurRad="38100" dist="38100" dir="2700000" algn="tl">
                    <a:srgbClr val="000000">
                      <a:alpha val="43137"/>
                    </a:srgbClr>
                  </a:outerShdw>
                </a:effectLst>
                <a:latin typeface="Cambria" pitchFamily="18" charset="0"/>
              </a:rPr>
              <a:t>discipline</a:t>
            </a:r>
            <a:r>
              <a:rPr lang="en-US" sz="2400" b="1" dirty="0" smtClean="0">
                <a:latin typeface="Cambria" pitchFamily="18" charset="0"/>
              </a:rPr>
              <a:t>—directing our energies into what really matters.  Discipline means prioritizing and planning, staying focused on the goal, and not losing sight of God’s purpose.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overcome the extreme of restless workaholism with </a:t>
            </a:r>
            <a:r>
              <a:rPr lang="en-US" sz="2400" b="1" i="1" dirty="0" smtClean="0">
                <a:effectLst>
                  <a:outerShdw blurRad="38100" dist="38100" dir="2700000" algn="tl">
                    <a:srgbClr val="000000">
                      <a:alpha val="43137"/>
                    </a:srgbClr>
                  </a:outerShdw>
                </a:effectLst>
                <a:latin typeface="Cambria" pitchFamily="18" charset="0"/>
              </a:rPr>
              <a:t>discernment</a:t>
            </a:r>
            <a:r>
              <a:rPr lang="en-US" sz="2400" b="1" dirty="0" smtClean="0">
                <a:latin typeface="Cambria" pitchFamily="18" charset="0"/>
              </a:rPr>
              <a:t>—recognizing that we were not created as machines to accomplish endless tasks but as works of art molded by God’s own hands to serve and glorify Him      (</a:t>
            </a:r>
            <a:r>
              <a:rPr lang="en-US" sz="2400" b="1" dirty="0" smtClean="0">
                <a:effectLst>
                  <a:outerShdw blurRad="38100" dist="38100" dir="2700000" algn="tl">
                    <a:srgbClr val="000000">
                      <a:alpha val="43137"/>
                    </a:srgbClr>
                  </a:outerShdw>
                </a:effectLst>
                <a:latin typeface="Cambria" pitchFamily="18" charset="0"/>
              </a:rPr>
              <a:t>Gen. 1:26-27; 2:7</a:t>
            </a:r>
            <a:r>
              <a:rPr lang="en-US" sz="2400" b="1" dirty="0" smtClean="0">
                <a:latin typeface="Cambria" pitchFamily="18" charset="0"/>
              </a:rPr>
              <a:t>).  </a:t>
            </a:r>
          </a:p>
          <a:p>
            <a:pPr indent="457200">
              <a:spcAft>
                <a:spcPts val="1200"/>
              </a:spcAft>
            </a:pPr>
            <a:r>
              <a:rPr lang="en-US" sz="2400" b="1" dirty="0" smtClean="0">
                <a:latin typeface="Cambria" pitchFamily="18" charset="0"/>
              </a:rPr>
              <a:t>He made us to experience meaningful relationships with Him and with others, all the while appreciating His beautiful creation.  We must remind ourselves that the work of God’s kingdom consists of more than just </a:t>
            </a:r>
            <a:r>
              <a:rPr lang="en-US" sz="2400" b="1" i="1" dirty="0" smtClean="0">
                <a:effectLst>
                  <a:outerShdw blurRad="38100" dist="38100" dir="2700000" algn="tl">
                    <a:srgbClr val="000000">
                      <a:alpha val="43137"/>
                    </a:srgbClr>
                  </a:outerShdw>
                </a:effectLst>
                <a:latin typeface="Cambria" pitchFamily="18" charset="0"/>
              </a:rPr>
              <a:t>labor</a:t>
            </a:r>
            <a:r>
              <a:rPr lang="en-US" sz="2400" b="1" dirty="0" smtClean="0">
                <a:latin typeface="Cambria" pitchFamily="18" charset="0"/>
              </a:rPr>
              <a:t>.  </a:t>
            </a:r>
          </a:p>
          <a:p>
            <a:pPr indent="457200">
              <a:spcAft>
                <a:spcPts val="1200"/>
              </a:spcAft>
            </a:pPr>
            <a:r>
              <a:rPr lang="en-US" sz="2400" b="1" dirty="0" smtClean="0">
                <a:latin typeface="Cambria" pitchFamily="18" charset="0"/>
              </a:rPr>
              <a:t>Paul gives a straightforward reason for making the most of every opportunity without procrastination or over-ambitiousness: </a:t>
            </a:r>
            <a:r>
              <a:rPr lang="en-US" sz="2400" b="1" i="1" dirty="0" smtClean="0">
                <a:latin typeface="Cambria" pitchFamily="18" charset="0"/>
              </a:rPr>
              <a:t>“because the days are evil”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98543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can be understood in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ways</a:t>
            </a:r>
            <a:r>
              <a:rPr lang="en-US" sz="2400" b="1" dirty="0" smtClean="0">
                <a:latin typeface="Cambria" pitchFamily="18" charset="0"/>
              </a:rPr>
              <a:t>.  It may be that we need to use our time wisely and carefully in order to counter the evil in this world.  </a:t>
            </a:r>
          </a:p>
          <a:p>
            <a:pPr indent="457200">
              <a:spcAft>
                <a:spcPts val="1200"/>
              </a:spcAft>
            </a:pPr>
            <a:r>
              <a:rPr lang="en-US" sz="2400" b="1" dirty="0" smtClean="0">
                <a:latin typeface="Cambria" pitchFamily="18" charset="0"/>
              </a:rPr>
              <a:t>Or it may refer to the way the evil world tempts us toward wasting our time on frivolous entertainment, fruitless pursuits, or fragmented activities.  </a:t>
            </a:r>
          </a:p>
          <a:p>
            <a:pPr indent="457200">
              <a:spcAft>
                <a:spcPts val="1200"/>
              </a:spcAft>
            </a:pPr>
            <a:r>
              <a:rPr lang="en-US" sz="2400" b="1" dirty="0" smtClean="0">
                <a:latin typeface="Cambria" pitchFamily="18" charset="0"/>
              </a:rPr>
              <a:t>In either case, the solution is the same: </a:t>
            </a:r>
            <a:r>
              <a:rPr lang="en-US" sz="2400" b="1" i="1" dirty="0" smtClean="0">
                <a:effectLst>
                  <a:outerShdw blurRad="38100" dist="38100" dir="2700000" algn="tl">
                    <a:srgbClr val="000000">
                      <a:alpha val="43137"/>
                    </a:srgbClr>
                  </a:outerShdw>
                </a:effectLst>
                <a:latin typeface="Cambria" pitchFamily="18" charset="0"/>
              </a:rPr>
              <a:t>Redeem the time!</a:t>
            </a:r>
            <a:r>
              <a:rPr lang="en-US" sz="2400" b="1" i="1" dirty="0" smtClean="0">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5:16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6" name="Picture 5" descr="5 - 16 text.jpg"/>
          <p:cNvPicPr>
            <a:picLocks noChangeAspect="1"/>
          </p:cNvPicPr>
          <p:nvPr/>
        </p:nvPicPr>
        <p:blipFill>
          <a:blip r:embed="rId2" cstate="print"/>
          <a:stretch>
            <a:fillRect/>
          </a:stretch>
        </p:blipFill>
        <p:spPr>
          <a:xfrm>
            <a:off x="381000" y="838200"/>
            <a:ext cx="8366941" cy="47040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13877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Therefore do not be foolish, but understand what the Lord’s will is.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a:t>
            </a:r>
            <a:r>
              <a:rPr lang="en-US" sz="2400" b="1" i="1" u="sng"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basic</a:t>
            </a:r>
            <a:r>
              <a:rPr lang="en-US" sz="2400" b="1" i="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foundation</a:t>
            </a:r>
            <a:r>
              <a:rPr lang="en-US" sz="2400" b="1" dirty="0" smtClean="0">
                <a:latin typeface="Cambria" pitchFamily="18" charset="0"/>
              </a:rPr>
              <a:t> </a:t>
            </a:r>
            <a:r>
              <a:rPr lang="en-US" sz="2400" b="1" dirty="0" smtClean="0">
                <a:latin typeface="Cambria" pitchFamily="18" charset="0"/>
              </a:rPr>
              <a:t>for Christian Living 101 is the </a:t>
            </a:r>
            <a:r>
              <a:rPr lang="en-US" sz="2400" b="1" i="1" dirty="0" smtClean="0">
                <a:effectLst>
                  <a:outerShdw blurRad="38100" dist="38100" dir="2700000" algn="tl">
                    <a:srgbClr val="000000">
                      <a:alpha val="43137"/>
                    </a:srgbClr>
                  </a:outerShdw>
                </a:effectLst>
                <a:latin typeface="Cambria" pitchFamily="18" charset="0"/>
              </a:rPr>
              <a:t>decision-making principle</a:t>
            </a:r>
            <a:r>
              <a:rPr lang="en-US" sz="2400" b="1" dirty="0" smtClean="0">
                <a:latin typeface="Cambria" pitchFamily="18" charset="0"/>
              </a:rPr>
              <a:t>.  Building upon the principle of living with cautious wisdom (</a:t>
            </a:r>
            <a:r>
              <a:rPr lang="en-US" sz="2400" b="1" dirty="0" smtClean="0">
                <a:effectLst>
                  <a:outerShdw blurRad="38100" dist="38100" dir="2700000" algn="tl">
                    <a:srgbClr val="000000">
                      <a:alpha val="43137"/>
                    </a:srgbClr>
                  </a:outerShdw>
                </a:effectLst>
                <a:latin typeface="Cambria" pitchFamily="18" charset="0"/>
              </a:rPr>
              <a:t>5:15</a:t>
            </a:r>
            <a:r>
              <a:rPr lang="en-US" sz="2400" b="1" dirty="0" smtClean="0">
                <a:latin typeface="Cambria" pitchFamily="18" charset="0"/>
              </a:rPr>
              <a:t>) and using time wisely (</a:t>
            </a:r>
            <a:r>
              <a:rPr lang="en-US" sz="2400" b="1" dirty="0" smtClean="0">
                <a:effectLst>
                  <a:outerShdw blurRad="38100" dist="38100" dir="2700000" algn="tl">
                    <a:srgbClr val="000000">
                      <a:alpha val="43137"/>
                    </a:srgbClr>
                  </a:outerShdw>
                </a:effectLst>
                <a:latin typeface="Cambria" pitchFamily="18" charset="0"/>
              </a:rPr>
              <a:t>5:16</a:t>
            </a:r>
            <a:r>
              <a:rPr lang="en-US" sz="2400" b="1" dirty="0" smtClean="0">
                <a:latin typeface="Cambria" pitchFamily="18" charset="0"/>
              </a:rPr>
              <a:t>), Paul introduces this principle with a reminder: “Do not be foolish” (</a:t>
            </a:r>
            <a:r>
              <a:rPr lang="en-US" sz="2400" b="1" dirty="0" smtClean="0">
                <a:effectLst>
                  <a:outerShdw blurRad="38100" dist="38100" dir="2700000" algn="tl">
                    <a:srgbClr val="000000">
                      <a:alpha val="43137"/>
                    </a:srgbClr>
                  </a:outerShdw>
                </a:effectLst>
                <a:latin typeface="Cambria" pitchFamily="18" charset="0"/>
              </a:rPr>
              <a:t>5:17</a:t>
            </a:r>
            <a:r>
              <a:rPr lang="en-US" sz="2400" b="1" dirty="0" smtClean="0">
                <a:latin typeface="Cambria" pitchFamily="18" charset="0"/>
              </a:rPr>
              <a:t>).  </a:t>
            </a:r>
          </a:p>
          <a:p>
            <a:pPr indent="457200">
              <a:spcAft>
                <a:spcPts val="1200"/>
              </a:spcAft>
            </a:pPr>
            <a:r>
              <a:rPr lang="en-US" sz="2400" b="1" dirty="0" smtClean="0">
                <a:latin typeface="Cambria" pitchFamily="18" charset="0"/>
              </a:rPr>
              <a:t>Remember, the quintessential fool is the person who says, </a:t>
            </a:r>
            <a:r>
              <a:rPr lang="en-US" sz="2400" b="1" i="1" dirty="0" smtClean="0">
                <a:latin typeface="Cambria" pitchFamily="18" charset="0"/>
              </a:rPr>
              <a:t>“There is no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Ps. 53:1</a:t>
            </a:r>
            <a:r>
              <a:rPr lang="en-US" sz="2400" b="1" dirty="0" smtClean="0">
                <a:latin typeface="Cambria" pitchFamily="18" charset="0"/>
              </a:rPr>
              <a:t>), then lives his or her life accordingly.  </a:t>
            </a:r>
          </a:p>
          <a:p>
            <a:pPr indent="457200">
              <a:spcAft>
                <a:spcPts val="1200"/>
              </a:spcAft>
            </a:pPr>
            <a:r>
              <a:rPr lang="en-US" sz="2400" b="1" dirty="0" smtClean="0">
                <a:latin typeface="Cambria" pitchFamily="18" charset="0"/>
              </a:rPr>
              <a:t>Therefore, to the degree that we live as if God were not present in our lives, not interested in our decisions, and not worthy of our attention, we’re living as fools.  Instead of living foolishly, we must “understand what the will of the Lord is” (</a:t>
            </a:r>
            <a:r>
              <a:rPr lang="en-US" sz="2400" b="1" dirty="0" smtClean="0">
                <a:effectLst>
                  <a:outerShdw blurRad="38100" dist="38100" dir="2700000" algn="tl">
                    <a:srgbClr val="000000">
                      <a:alpha val="43137"/>
                    </a:srgbClr>
                  </a:outerShdw>
                </a:effectLst>
                <a:latin typeface="Cambria" pitchFamily="18" charset="0"/>
              </a:rPr>
              <a:t>5:17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Few things in the Christian life are more basic or important that this—</a:t>
            </a:r>
            <a:r>
              <a:rPr lang="en-US" sz="2400" b="1" u="sng" dirty="0" smtClean="0">
                <a:latin typeface="Cambria" pitchFamily="18" charset="0"/>
              </a:rPr>
              <a:t>discernin</a:t>
            </a:r>
            <a:r>
              <a:rPr lang="en-US" sz="2400" b="1" dirty="0" smtClean="0">
                <a:latin typeface="Cambria" pitchFamily="18" charset="0"/>
              </a:rPr>
              <a:t>g God’s will for our lives.  Numerous books have been written by people offering an oversimplified combination to unlock the secret safe of God’s will.  Many people make it sound like God’s will for our lives is some kind of fixed path that we can know and follow with certainty.  </a:t>
            </a:r>
          </a:p>
          <a:p>
            <a:pPr indent="457200">
              <a:spcAft>
                <a:spcPts val="1200"/>
              </a:spcAft>
            </a:pPr>
            <a:r>
              <a:rPr lang="en-US" sz="2400" b="1" dirty="0" smtClean="0">
                <a:latin typeface="Cambria" pitchFamily="18" charset="0"/>
              </a:rPr>
              <a:t>Others have suggested that God’s will is—and always remains—a complete mystery, so we should just make our decisions, do whatever we want, and hope for the best.  But both the absolutely fixed and absolutely free approaches to God’s will lack balance.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2677656"/>
          </a:xfrm>
          <a:prstGeom prst="rect">
            <a:avLst/>
          </a:prstGeom>
          <a:noFill/>
          <a:effectLst/>
        </p:spPr>
        <p:txBody>
          <a:bodyPr wrap="square" rtlCol="0">
            <a:spAutoFit/>
          </a:bodyPr>
          <a:lstStyle/>
          <a:p>
            <a:pPr indent="457200"/>
            <a:r>
              <a:rPr lang="en-US" sz="2400" b="1" dirty="0" smtClean="0">
                <a:latin typeface="Cambria" pitchFamily="18" charset="0"/>
              </a:rPr>
              <a:t>As the days are evil and the time is short, Christians must “</a:t>
            </a:r>
            <a:r>
              <a:rPr lang="en-US" sz="2400" b="1" dirty="0" smtClean="0">
                <a:effectLst>
                  <a:outerShdw blurRad="38100" dist="38100" dir="2700000" algn="tl">
                    <a:srgbClr val="000000">
                      <a:alpha val="43137"/>
                    </a:srgbClr>
                  </a:outerShdw>
                </a:effectLst>
                <a:latin typeface="Cambria" pitchFamily="18" charset="0"/>
              </a:rPr>
              <a:t>walk as wise</a:t>
            </a:r>
            <a:r>
              <a:rPr lang="en-US" sz="2400" b="1" dirty="0" smtClean="0">
                <a:latin typeface="Cambria" pitchFamily="18" charset="0"/>
              </a:rPr>
              <a:t>” and make the best use of their time. This requires an understanding of the Lord’s will. </a:t>
            </a:r>
          </a:p>
          <a:p>
            <a:pPr indent="457200"/>
            <a:endParaRPr lang="en-US" sz="2400" b="1" dirty="0" smtClean="0">
              <a:latin typeface="Cambria" pitchFamily="18" charset="0"/>
            </a:endParaRPr>
          </a:p>
          <a:p>
            <a:pPr indent="457200"/>
            <a:r>
              <a:rPr lang="en-US" sz="2400" b="1" dirty="0" smtClean="0">
                <a:latin typeface="Cambria" pitchFamily="18" charset="0"/>
              </a:rPr>
              <a:t>Christians are also to be filled with the Spirit, as evidenced by singing together, praying with thanksgiving, and submitting to one another in the fear of God (</a:t>
            </a:r>
            <a:r>
              <a:rPr lang="en-US" sz="2400" b="1" dirty="0" smtClean="0">
                <a:effectLst>
                  <a:outerShdw blurRad="38100" dist="38100" dir="2700000" algn="tl">
                    <a:srgbClr val="000000">
                      <a:alpha val="43137"/>
                    </a:srgbClr>
                  </a:outerShdw>
                </a:effectLst>
                <a:latin typeface="Cambria" pitchFamily="18" charset="0"/>
              </a:rPr>
              <a:t>15-21</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ch5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5 - 17 Will of God.jpg"/>
          <p:cNvPicPr>
            <a:picLocks noChangeAspect="1"/>
          </p:cNvPicPr>
          <p:nvPr/>
        </p:nvPicPr>
        <p:blipFill>
          <a:blip r:embed="rId2" cstate="print"/>
          <a:stretch>
            <a:fillRect/>
          </a:stretch>
        </p:blipFill>
        <p:spPr>
          <a:xfrm>
            <a:off x="685800" y="533400"/>
            <a:ext cx="7772400" cy="58293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truth is, Scripture gives us a number of clear indications of God’s expressed, revealed will for our lives.  </a:t>
            </a:r>
            <a:r>
              <a:rPr lang="en-US" sz="2400" b="1" dirty="0" smtClean="0">
                <a:latin typeface="Cambria" pitchFamily="18" charset="0"/>
              </a:rPr>
              <a:t>Let’s examine a few:</a:t>
            </a:r>
            <a:endParaRPr lang="en-US" sz="2400" b="1" dirty="0" smtClean="0">
              <a:latin typeface="Cambria" pitchFamily="18" charset="0"/>
            </a:endParaRPr>
          </a:p>
          <a:p>
            <a:pPr indent="457200">
              <a:spcAft>
                <a:spcPts val="1800"/>
              </a:spcAft>
            </a:pPr>
            <a:r>
              <a:rPr lang="en-US" sz="2400" b="1" dirty="0" smtClean="0">
                <a:latin typeface="Cambria" pitchFamily="18" charset="0"/>
              </a:rPr>
              <a:t>“And do not be conformed to this world, but be transformed by the renewing of your mind, so that you may prove what the </a:t>
            </a:r>
            <a:r>
              <a:rPr lang="en-US" sz="2400" b="1" dirty="0" smtClean="0">
                <a:effectLst>
                  <a:outerShdw blurRad="38100" dist="38100" dir="2700000" algn="tl">
                    <a:srgbClr val="000000">
                      <a:alpha val="43137"/>
                    </a:srgbClr>
                  </a:outerShdw>
                </a:effectLst>
                <a:latin typeface="Cambria" pitchFamily="18" charset="0"/>
              </a:rPr>
              <a:t>will of God</a:t>
            </a:r>
            <a:r>
              <a:rPr lang="en-US" sz="2400" b="1" dirty="0" smtClean="0">
                <a:latin typeface="Cambria" pitchFamily="18" charset="0"/>
              </a:rPr>
              <a:t> is, that which is good and acceptable and perfect” (</a:t>
            </a:r>
            <a:r>
              <a:rPr lang="en-US" sz="2400" b="1" dirty="0" smtClean="0">
                <a:effectLst>
                  <a:outerShdw blurRad="38100" dist="38100" dir="2700000" algn="tl">
                    <a:srgbClr val="000000">
                      <a:alpha val="43137"/>
                    </a:srgbClr>
                  </a:outerShdw>
                </a:effectLst>
                <a:latin typeface="Cambria" pitchFamily="18" charset="0"/>
              </a:rPr>
              <a:t>Rom. 12:2</a:t>
            </a:r>
            <a:r>
              <a:rPr lang="en-US" sz="2400" b="1" dirty="0" smtClean="0">
                <a:latin typeface="Cambria" pitchFamily="18" charset="0"/>
              </a:rPr>
              <a:t>). </a:t>
            </a:r>
          </a:p>
          <a:p>
            <a:pPr indent="457200">
              <a:spcAft>
                <a:spcPts val="1800"/>
              </a:spcAft>
            </a:pPr>
            <a:r>
              <a:rPr lang="en-US" sz="2400" b="1" dirty="0" smtClean="0">
                <a:latin typeface="Cambria" pitchFamily="18" charset="0"/>
              </a:rPr>
              <a:t>“For the sorrow that is according to the </a:t>
            </a:r>
            <a:r>
              <a:rPr lang="en-US" sz="2400" b="1" dirty="0" smtClean="0">
                <a:effectLst>
                  <a:outerShdw blurRad="38100" dist="38100" dir="2700000" algn="tl">
                    <a:srgbClr val="000000">
                      <a:alpha val="43137"/>
                    </a:srgbClr>
                  </a:outerShdw>
                </a:effectLst>
                <a:latin typeface="Cambria" pitchFamily="18" charset="0"/>
              </a:rPr>
              <a:t>will of God</a:t>
            </a:r>
            <a:r>
              <a:rPr lang="en-US" sz="2400" b="1" dirty="0" smtClean="0">
                <a:latin typeface="Cambria" pitchFamily="18" charset="0"/>
              </a:rPr>
              <a:t> produces a repentance  without regret, leading to salvation, but the sorrow of the world produces death” (</a:t>
            </a:r>
            <a:r>
              <a:rPr lang="en-US" sz="2400" b="1" dirty="0" smtClean="0">
                <a:effectLst>
                  <a:outerShdw blurRad="38100" dist="38100" dir="2700000" algn="tl">
                    <a:srgbClr val="000000">
                      <a:alpha val="43137"/>
                    </a:srgbClr>
                  </a:outerShdw>
                </a:effectLst>
                <a:latin typeface="Cambria" pitchFamily="18" charset="0"/>
              </a:rPr>
              <a:t>2Cor. 7:10</a:t>
            </a:r>
            <a:r>
              <a:rPr lang="en-US" sz="2400" b="1" dirty="0" smtClean="0">
                <a:latin typeface="Cambria" pitchFamily="18" charset="0"/>
              </a:rPr>
              <a:t>).  </a:t>
            </a:r>
          </a:p>
          <a:p>
            <a:pPr indent="457200">
              <a:spcAft>
                <a:spcPts val="1800"/>
              </a:spcAft>
            </a:pPr>
            <a:r>
              <a:rPr lang="en-US" sz="2400" b="1" dirty="0" smtClean="0">
                <a:latin typeface="Cambria" pitchFamily="18" charset="0"/>
              </a:rPr>
              <a:t>“For this is the </a:t>
            </a:r>
            <a:r>
              <a:rPr lang="en-US" sz="2400" b="1" dirty="0" smtClean="0">
                <a:effectLst>
                  <a:outerShdw blurRad="38100" dist="38100" dir="2700000" algn="tl">
                    <a:srgbClr val="000000">
                      <a:alpha val="43137"/>
                    </a:srgbClr>
                  </a:outerShdw>
                </a:effectLst>
                <a:latin typeface="Cambria" pitchFamily="18" charset="0"/>
              </a:rPr>
              <a:t>will of God</a:t>
            </a:r>
            <a:r>
              <a:rPr lang="en-US" sz="2400" b="1" dirty="0" smtClean="0">
                <a:latin typeface="Cambria" pitchFamily="18" charset="0"/>
              </a:rPr>
              <a:t>, your sanctification; that is, that you abstain from sexual immorality” (</a:t>
            </a:r>
            <a:r>
              <a:rPr lang="en-US" sz="2400" b="1" dirty="0" smtClean="0">
                <a:effectLst>
                  <a:outerShdw blurRad="38100" dist="38100" dir="2700000" algn="tl">
                    <a:srgbClr val="000000">
                      <a:alpha val="43137"/>
                    </a:srgbClr>
                  </a:outerShdw>
                </a:effectLst>
                <a:latin typeface="Cambria" pitchFamily="18" charset="0"/>
              </a:rPr>
              <a:t>1Thes. 4:3</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says we are to reject </a:t>
            </a:r>
            <a:r>
              <a:rPr lang="en-US" sz="2400" b="1" dirty="0" smtClean="0">
                <a:latin typeface="Cambria" pitchFamily="18" charset="0"/>
              </a:rPr>
              <a:t>the pattern of this world.  Be transformed.  Renew your mind.  Endure sorrow unto repentance.   Be sanctified.  Abstain from sexual immorality.  Submit to human authorities.  Do what’s right.  These are just a few simple, straightforward, clear, and objective expressions of the will of God for our lives.</a:t>
            </a:r>
          </a:p>
          <a:p>
            <a:pPr indent="457200">
              <a:spcAft>
                <a:spcPts val="1200"/>
              </a:spcAft>
            </a:pPr>
            <a:r>
              <a:rPr lang="en-US" sz="2400" b="1" dirty="0" smtClean="0">
                <a:latin typeface="Cambria" pitchFamily="18" charset="0"/>
              </a:rPr>
              <a:t>If we spend our time pursuing the things that God explicitly wills for us in Scripture, we won’t do the things that are against His will.  Moreover, when we pursue these things the Spirit of God creates in us character and virtues that help us more easily discern the will of God in areas that are </a:t>
            </a:r>
            <a:r>
              <a:rPr lang="en-US" sz="2400" b="1" i="1" u="sng" dirty="0" smtClean="0">
                <a:latin typeface="Cambria" pitchFamily="18" charset="0"/>
              </a:rPr>
              <a:t>not</a:t>
            </a:r>
            <a:r>
              <a:rPr lang="en-US" sz="2400" b="1" dirty="0" smtClean="0">
                <a:latin typeface="Cambria" pitchFamily="18" charset="0"/>
              </a:rPr>
              <a:t> clearly revealed.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There are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tendencies</a:t>
            </a:r>
            <a:r>
              <a:rPr lang="en-US" sz="2400" b="1" dirty="0" smtClean="0">
                <a:latin typeface="Cambria" pitchFamily="18" charset="0"/>
              </a:rPr>
              <a:t> regarding our response to God’s will:  Either we run ahead of Him or we resist Him.  The </a:t>
            </a:r>
            <a:r>
              <a:rPr lang="en-US" sz="2400" b="1" i="1" u="sng"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is caused by a lack of patience and prudence.  We jump to conclusion, rush into decisions, or tumble headlong into every opportunity that presents itself.</a:t>
            </a:r>
          </a:p>
          <a:p>
            <a:pPr indent="457200">
              <a:spcAft>
                <a:spcPts val="1200"/>
              </a:spcAft>
            </a:pPr>
            <a:r>
              <a:rPr lang="en-US" sz="2400" b="1" dirty="0" smtClean="0">
                <a:latin typeface="Cambria" pitchFamily="18" charset="0"/>
              </a:rPr>
              <a:t>However, when </a:t>
            </a:r>
            <a:r>
              <a:rPr lang="en-US" sz="2400" b="1" dirty="0" smtClean="0">
                <a:latin typeface="Cambria" pitchFamily="18" charset="0"/>
              </a:rPr>
              <a:t>it comes to God’s specific, personal, and often subjective will for our lives, such as choosing a career, a mate, a home, or a church, we get rather creative in the ways we run ahead of God.  Some of us employ the “</a:t>
            </a:r>
            <a:r>
              <a:rPr lang="en-US" sz="2400" b="1" dirty="0" smtClean="0">
                <a:effectLst>
                  <a:outerShdw blurRad="38100" dist="38100" dir="2700000" algn="tl">
                    <a:srgbClr val="000000">
                      <a:alpha val="43137"/>
                    </a:srgbClr>
                  </a:outerShdw>
                </a:effectLst>
                <a:latin typeface="Cambria" pitchFamily="18" charset="0"/>
              </a:rPr>
              <a:t>plop and point</a:t>
            </a:r>
            <a:r>
              <a:rPr lang="en-US" sz="2400" b="1" dirty="0" smtClean="0">
                <a:latin typeface="Cambria" pitchFamily="18" charset="0"/>
              </a:rPr>
              <a:t>” method, letting our Bible fall open and randomly pointing our finger at a verse to guide the day’s choices.  </a:t>
            </a:r>
          </a:p>
          <a:p>
            <a:pPr indent="457200">
              <a:spcAft>
                <a:spcPts val="1200"/>
              </a:spcAft>
            </a:pPr>
            <a:r>
              <a:rPr lang="en-US" sz="2400" b="1" dirty="0" smtClean="0">
                <a:latin typeface="Cambria" pitchFamily="18" charset="0"/>
              </a:rPr>
              <a:t>Or we decide that a string of green or red traffic signals is a </a:t>
            </a:r>
            <a:r>
              <a:rPr lang="en-US" sz="2400" b="1" dirty="0" smtClean="0">
                <a:latin typeface="Cambria" pitchFamily="18" charset="0"/>
              </a:rPr>
              <a:t>divine </a:t>
            </a:r>
            <a:r>
              <a:rPr lang="en-US" sz="2400" b="1" dirty="0" smtClean="0">
                <a:latin typeface="Cambria" pitchFamily="18" charset="0"/>
              </a:rPr>
              <a:t>sign.  </a:t>
            </a:r>
            <a:r>
              <a:rPr lang="en-US" sz="2400" b="1" dirty="0" smtClean="0">
                <a:latin typeface="Cambria" pitchFamily="18" charset="0"/>
              </a:rPr>
              <a:t>This kind of superstitious hocus-pocus is the very thing Paul warns us against.</a:t>
            </a:r>
            <a:endParaRPr lang="en-US" sz="2400" b="1" dirty="0" smtClean="0">
              <a:latin typeface="Cambria" pitchFamily="18" charset="0"/>
            </a:endParaRP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Don’t look for the face of Jesus in an enchilada or lie awake, listening for sounds in the night—three clicks and bump!  That’s “voodoo theology.”  </a:t>
            </a:r>
            <a:r>
              <a:rPr lang="en-US" sz="2400" b="1" dirty="0" smtClean="0">
                <a:latin typeface="Cambria" pitchFamily="18" charset="0"/>
              </a:rPr>
              <a:t>Though </a:t>
            </a:r>
            <a:r>
              <a:rPr lang="en-US" sz="2400" b="1" dirty="0" smtClean="0">
                <a:latin typeface="Cambria" pitchFamily="18" charset="0"/>
              </a:rPr>
              <a:t>popular, that kind of nonsense is far removed from how God would have us perceive His will.</a:t>
            </a:r>
          </a:p>
          <a:p>
            <a:pPr indent="457200">
              <a:spcAft>
                <a:spcPts val="1200"/>
              </a:spcAft>
            </a:pPr>
            <a:r>
              <a:rPr lang="en-US" sz="2400" b="1" dirty="0" smtClean="0">
                <a:latin typeface="Cambria" pitchFamily="18" charset="0"/>
              </a:rPr>
              <a:t>The </a:t>
            </a:r>
            <a:r>
              <a:rPr lang="en-US" sz="2400" b="1" i="1" u="sng"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extreme</a:t>
            </a:r>
            <a:r>
              <a:rPr lang="en-US" sz="2400" b="1" dirty="0" smtClean="0">
                <a:latin typeface="Cambria" pitchFamily="18" charset="0"/>
              </a:rPr>
              <a:t>—resisting </a:t>
            </a:r>
            <a:r>
              <a:rPr lang="en-US" sz="2400" b="1" dirty="0" smtClean="0">
                <a:latin typeface="Cambria" pitchFamily="18" charset="0"/>
              </a:rPr>
              <a:t>God’s will—comes as a result of pride.  We dichotomize between “sacred” and “secular,” banishing God from the latter.  We stubbornly ignore the clear mandates of Scripture, finding all kinds of reasons why they don’t apply to us.  </a:t>
            </a:r>
          </a:p>
          <a:p>
            <a:pPr indent="457200">
              <a:spcAft>
                <a:spcPts val="1200"/>
              </a:spcAft>
            </a:pPr>
            <a:r>
              <a:rPr lang="en-US" sz="2400" b="1" dirty="0" smtClean="0">
                <a:latin typeface="Cambria" pitchFamily="18" charset="0"/>
              </a:rPr>
              <a:t>Following God’s lead involves a simple, though by no means quick-and-slick, method.  </a:t>
            </a:r>
            <a:r>
              <a:rPr lang="en-US" sz="2400" b="1" dirty="0" smtClean="0">
                <a:effectLst>
                  <a:outerShdw blurRad="38100" dist="38100" dir="2700000" algn="tl">
                    <a:srgbClr val="000000">
                      <a:alpha val="43137"/>
                    </a:srgbClr>
                  </a:outerShdw>
                </a:effectLst>
                <a:latin typeface="Cambria" pitchFamily="18" charset="0"/>
              </a:rPr>
              <a:t>Pray</a:t>
            </a:r>
            <a:r>
              <a:rPr lang="en-US" sz="2400" b="1" dirty="0" smtClean="0">
                <a:latin typeface="Cambria" pitchFamily="18" charset="0"/>
              </a:rPr>
              <a:t>.  Seek Him humbly, sincerely, and patiently with an open , willing heart.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you don’t have a willing heart, start there: Pray for one.  Go to His Word prayerfully and intelligently, thinking through all your decisions in light of biblical principle and in line with His clearly revealed will for everyone.</a:t>
            </a:r>
          </a:p>
          <a:p>
            <a:pPr indent="457200">
              <a:spcAft>
                <a:spcPts val="1200"/>
              </a:spcAft>
            </a:pPr>
            <a:r>
              <a:rPr lang="en-US" sz="2400" b="1" dirty="0" smtClean="0">
                <a:latin typeface="Cambria" pitchFamily="18" charset="0"/>
              </a:rPr>
              <a:t>Seek the counsel of wise and seasoned Christians, ideally those who have gone through the process of making similar decisions.  Listen most closely to those who are objective, who personally have nothing to gain or to lose by your decision.  </a:t>
            </a:r>
          </a:p>
          <a:p>
            <a:pPr indent="457200">
              <a:spcAft>
                <a:spcPts val="1200"/>
              </a:spcAft>
            </a:pPr>
            <a:r>
              <a:rPr lang="en-US" sz="2400" b="1" dirty="0" smtClean="0">
                <a:latin typeface="Cambria" pitchFamily="18" charset="0"/>
              </a:rPr>
              <a:t>Then, when you become convinced of </a:t>
            </a:r>
            <a:r>
              <a:rPr lang="en-US" sz="2400" b="1" dirty="0" smtClean="0">
                <a:latin typeface="Cambria" pitchFamily="18" charset="0"/>
              </a:rPr>
              <a:t>God’s </a:t>
            </a:r>
            <a:r>
              <a:rPr lang="en-US" sz="2400" b="1" dirty="0" smtClean="0">
                <a:latin typeface="Cambria" pitchFamily="18" charset="0"/>
              </a:rPr>
              <a:t>illuminating light, step forward in humble faith and trusting obedience.  We may not always perceive every facet of God’s will—it often includes some surprises—but what matters most is walking as best we can in His revealed light.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293209"/>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Do not get drunk on wine, which leads to debauchery.  Instead, be filled with the Spirit,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speaking to one another with psalms, hymns, and songs from the Spirit.  Sing and make music from your heart to the Lord,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always giving thanks to God the Father for everything, in the name of our Lord Jesus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5:18 – 20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now brings us to the </a:t>
            </a:r>
            <a:r>
              <a:rPr lang="en-US" sz="2400" b="1" i="1" dirty="0" smtClean="0">
                <a:effectLst>
                  <a:outerShdw blurRad="38100" dist="38100" dir="2700000" algn="tl">
                    <a:srgbClr val="000000">
                      <a:alpha val="43137"/>
                    </a:srgbClr>
                  </a:outerShdw>
                </a:effectLst>
                <a:latin typeface="Cambria" pitchFamily="18" charset="0"/>
              </a:rPr>
              <a:t>control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principl</a:t>
            </a:r>
            <a:r>
              <a:rPr lang="en-US" sz="2400" b="1" dirty="0" smtClean="0">
                <a:latin typeface="Cambria" pitchFamily="18" charset="0"/>
              </a:rPr>
              <a:t>e—the </a:t>
            </a:r>
            <a:r>
              <a:rPr lang="en-US" sz="2400" b="1" i="1" u="sng" dirty="0" smtClean="0">
                <a:effectLst>
                  <a:outerShdw blurRad="38100" dist="38100" dir="2700000" algn="tl">
                    <a:srgbClr val="000000">
                      <a:alpha val="43137"/>
                    </a:srgbClr>
                  </a:outerShdw>
                </a:effectLst>
                <a:latin typeface="Cambria" pitchFamily="18" charset="0"/>
              </a:rPr>
              <a:t>fourth</a:t>
            </a:r>
            <a:r>
              <a:rPr lang="en-US" sz="2400" b="1" dirty="0" smtClean="0">
                <a:latin typeface="Cambria" pitchFamily="18" charset="0"/>
              </a:rPr>
              <a:t> basic teaching of the Christian life.  Paul begins this exhortation with a contrast—being drunk and out of control </a:t>
            </a:r>
            <a:r>
              <a:rPr lang="en-US" sz="2400" b="1" i="1" u="sng" dirty="0" smtClean="0">
                <a:latin typeface="Cambria" pitchFamily="18" charset="0"/>
              </a:rPr>
              <a:t>versus</a:t>
            </a:r>
            <a:r>
              <a:rPr lang="en-US" sz="2400" b="1" dirty="0" smtClean="0">
                <a:latin typeface="Cambria" pitchFamily="18" charset="0"/>
              </a:rPr>
              <a:t> being under the Spirit’s control.  This is the difference between having our minds depressed and our senses numbed </a:t>
            </a:r>
            <a:r>
              <a:rPr lang="en-US" sz="2400" b="1" i="1" u="sng" dirty="0" smtClean="0">
                <a:latin typeface="Cambria" pitchFamily="18" charset="0"/>
              </a:rPr>
              <a:t>versus</a:t>
            </a:r>
            <a:r>
              <a:rPr lang="en-US" sz="2400" b="1" dirty="0" smtClean="0">
                <a:latin typeface="Cambria" pitchFamily="18" charset="0"/>
              </a:rPr>
              <a:t> having them invigorated and stimulated.</a:t>
            </a:r>
          </a:p>
          <a:p>
            <a:pPr indent="457200">
              <a:spcAft>
                <a:spcPts val="1200"/>
              </a:spcAft>
            </a:pPr>
            <a:r>
              <a:rPr lang="en-US" sz="2400" b="1" dirty="0" smtClean="0">
                <a:latin typeface="Cambria" pitchFamily="18" charset="0"/>
              </a:rPr>
              <a:t>People who are controlled by too much alcohol waste their time, squander their resources, and make fools of themselves.  When people are drunk, the things they say usually profit no one.  Their words are either garbled and slurred nonsense or full of coarse vulgarities.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79874" name="Picture 2" descr="What Does Ephesians 5:18 Mean?"/>
          <p:cNvPicPr>
            <a:picLocks noChangeAspect="1" noChangeArrowheads="1"/>
          </p:cNvPicPr>
          <p:nvPr/>
        </p:nvPicPr>
        <p:blipFill>
          <a:blip r:embed="rId2" cstate="print"/>
          <a:srcRect t="4571" b="7048"/>
          <a:stretch>
            <a:fillRect/>
          </a:stretch>
        </p:blipFill>
        <p:spPr bwMode="auto">
          <a:xfrm>
            <a:off x="609600" y="838200"/>
            <a:ext cx="7932026" cy="5257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amond(out)">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Contrast </a:t>
            </a:r>
            <a:r>
              <a:rPr lang="en-US" sz="2400" b="1" dirty="0" smtClean="0">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drunk</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person</a:t>
            </a:r>
            <a:r>
              <a:rPr lang="en-US" sz="2400" b="1" dirty="0" smtClean="0">
                <a:latin typeface="Cambria" pitchFamily="18" charset="0"/>
              </a:rPr>
              <a:t> with </a:t>
            </a:r>
            <a:r>
              <a:rPr lang="en-US" sz="2400" b="1" dirty="0" smtClean="0">
                <a:latin typeface="Cambria" pitchFamily="18" charset="0"/>
              </a:rPr>
              <a:t>people who are controlled by the Spirit.  Their minds are clear to see all that Christ has done and is doing.  Their hearts are filled with joy as their lips overflow with praise.  The Spirit of God fills their hearts with gratitude as their mouths speak in “psalms and hymns and spiritual songs” (</a:t>
            </a:r>
            <a:r>
              <a:rPr lang="en-US" sz="2400" b="1" dirty="0" smtClean="0">
                <a:effectLst>
                  <a:outerShdw blurRad="38100" dist="38100" dir="2700000" algn="tl">
                    <a:srgbClr val="000000">
                      <a:alpha val="43137"/>
                    </a:srgbClr>
                  </a:outerShdw>
                </a:effectLst>
                <a:latin typeface="Cambria" pitchFamily="18" charset="0"/>
              </a:rPr>
              <a:t>5:19</a:t>
            </a:r>
            <a:r>
              <a:rPr lang="en-US" sz="2400" b="1" dirty="0" smtClean="0">
                <a:latin typeface="Cambria" pitchFamily="18" charset="0"/>
              </a:rPr>
              <a:t>).</a:t>
            </a:r>
          </a:p>
          <a:p>
            <a:pPr indent="457200">
              <a:spcAft>
                <a:spcPts val="1200"/>
              </a:spcAft>
            </a:pPr>
            <a:r>
              <a:rPr lang="en-US" sz="2400" b="1" dirty="0" smtClean="0">
                <a:latin typeface="Cambria" pitchFamily="18" charset="0"/>
              </a:rPr>
              <a:t>In fact, their entire lives are directed to God the Father through the Lord Jesus Christ (</a:t>
            </a:r>
            <a:r>
              <a:rPr lang="en-US" sz="2400" b="1" dirty="0" smtClean="0">
                <a:effectLst>
                  <a:outerShdw blurRad="38100" dist="38100" dir="2700000" algn="tl">
                    <a:srgbClr val="000000">
                      <a:alpha val="43137"/>
                    </a:srgbClr>
                  </a:outerShdw>
                </a:effectLst>
                <a:latin typeface="Cambria" pitchFamily="18" charset="0"/>
              </a:rPr>
              <a:t>5:20</a:t>
            </a:r>
            <a:r>
              <a:rPr lang="en-US" sz="2400" b="1" dirty="0" smtClean="0">
                <a:latin typeface="Cambria" pitchFamily="18" charset="0"/>
              </a:rPr>
              <a:t>) and by the power of the Holy Spirit.  </a:t>
            </a:r>
          </a:p>
          <a:p>
            <a:pPr indent="457200">
              <a:spcAft>
                <a:spcPts val="1200"/>
              </a:spcAft>
            </a:pPr>
            <a:r>
              <a:rPr lang="en-US" sz="2400" b="1" dirty="0" smtClean="0">
                <a:latin typeface="Cambria" pitchFamily="18" charset="0"/>
              </a:rPr>
              <a:t>How are we filled with the Spirit?  We see His effects in </a:t>
            </a:r>
            <a:r>
              <a:rPr lang="en-US" sz="2400" b="1" dirty="0" smtClean="0">
                <a:effectLst>
                  <a:outerShdw blurRad="38100" dist="38100" dir="2700000" algn="tl">
                    <a:srgbClr val="000000">
                      <a:alpha val="43137"/>
                    </a:srgbClr>
                  </a:outerShdw>
                </a:effectLst>
                <a:latin typeface="Cambria" pitchFamily="18" charset="0"/>
              </a:rPr>
              <a:t>Ephesians 5:19-20</a:t>
            </a:r>
            <a:r>
              <a:rPr lang="en-US" sz="2400" b="1" dirty="0" smtClean="0">
                <a:latin typeface="Cambria" pitchFamily="18" charset="0"/>
              </a:rPr>
              <a:t>, but is there anything we can do to promote these?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988314" y="3161828"/>
            <a:ext cx="5262558"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“Christian 101”</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5 - 19 Music.jpg"/>
          <p:cNvPicPr>
            <a:picLocks noChangeAspect="1"/>
          </p:cNvPicPr>
          <p:nvPr/>
        </p:nvPicPr>
        <p:blipFill>
          <a:blip r:embed="rId2" cstate="print"/>
          <a:srcRect t="3333" b="15555"/>
          <a:stretch>
            <a:fillRect/>
          </a:stretch>
        </p:blipFill>
        <p:spPr>
          <a:xfrm>
            <a:off x="914400" y="533400"/>
            <a:ext cx="7315200" cy="593344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5 - 20 thanks.jpg"/>
          <p:cNvPicPr>
            <a:picLocks noChangeAspect="1"/>
          </p:cNvPicPr>
          <p:nvPr/>
        </p:nvPicPr>
        <p:blipFill>
          <a:blip r:embed="rId2" cstate="print"/>
          <a:srcRect b="3333"/>
          <a:stretch>
            <a:fillRect/>
          </a:stretch>
        </p:blipFill>
        <p:spPr>
          <a:xfrm>
            <a:off x="1447800" y="381000"/>
            <a:ext cx="6385034" cy="6172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phrase, “be filled with the Spirit” (</a:t>
            </a:r>
            <a:r>
              <a:rPr lang="en-US" sz="2400" b="1" dirty="0" smtClean="0">
                <a:effectLst>
                  <a:outerShdw blurRad="38100" dist="38100" dir="2700000" algn="tl">
                    <a:srgbClr val="000000">
                      <a:alpha val="43137"/>
                    </a:srgbClr>
                  </a:outerShdw>
                </a:effectLst>
                <a:latin typeface="Cambria" pitchFamily="18" charset="0"/>
              </a:rPr>
              <a:t>5:18</a:t>
            </a:r>
            <a:r>
              <a:rPr lang="en-US" sz="2400" b="1" dirty="0" smtClean="0">
                <a:latin typeface="Cambria" pitchFamily="18" charset="0"/>
              </a:rPr>
              <a:t>) means we are to allow the Spirit to fill us with all of His blessings, empower us with His enablement, and lead us in His ways.</a:t>
            </a:r>
          </a:p>
          <a:p>
            <a:pPr indent="457200">
              <a:spcAft>
                <a:spcPts val="1200"/>
              </a:spcAft>
            </a:pPr>
            <a:r>
              <a:rPr lang="en-US" sz="2400" b="1" dirty="0" smtClean="0">
                <a:latin typeface="Cambria" pitchFamily="18" charset="0"/>
              </a:rPr>
              <a:t>Our whole lives, yielded to God, are to overflow with the work of the Holy Spirit.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quoting Harold </a:t>
            </a:r>
            <a:r>
              <a:rPr lang="en-US" sz="2400" b="1" dirty="0" smtClean="0">
                <a:latin typeface="Cambria" pitchFamily="18" charset="0"/>
              </a:rPr>
              <a:t>Hoehner</a:t>
            </a:r>
            <a:r>
              <a:rPr lang="en-US" sz="2400" b="1" dirty="0" smtClean="0">
                <a:latin typeface="Cambria" pitchFamily="18" charset="0"/>
              </a:rPr>
              <a:t> </a:t>
            </a:r>
            <a:r>
              <a:rPr lang="en-US" sz="2400" b="1" dirty="0" smtClean="0">
                <a:latin typeface="Cambria" pitchFamily="18" charset="0"/>
              </a:rPr>
              <a:t>says,</a:t>
            </a:r>
            <a:r>
              <a:rPr lang="en-US" sz="2400" b="1" dirty="0" smtClean="0">
                <a:latin typeface="Cambria" pitchFamily="18" charset="0"/>
              </a:rPr>
              <a:t> </a:t>
            </a:r>
            <a:r>
              <a:rPr lang="en-US" sz="2400" b="1" dirty="0" smtClean="0">
                <a:latin typeface="Cambria" pitchFamily="18" charset="0"/>
              </a:rPr>
              <a:t>“With the indwelling each Christian has </a:t>
            </a:r>
            <a:r>
              <a:rPr lang="en-US" sz="2400" b="1" i="1" u="sng" dirty="0" smtClean="0">
                <a:latin typeface="Cambria" pitchFamily="18" charset="0"/>
              </a:rPr>
              <a:t>all</a:t>
            </a:r>
            <a:r>
              <a:rPr lang="en-US" sz="2400" b="1" dirty="0" smtClean="0">
                <a:latin typeface="Cambria" pitchFamily="18" charset="0"/>
              </a:rPr>
              <a:t> of the Spirit, but the command to be filled by the Spirit enables the Spirit to have </a:t>
            </a:r>
            <a:r>
              <a:rPr lang="en-US" sz="2400" b="1" i="1" u="sng" dirty="0" smtClean="0">
                <a:latin typeface="Cambria" pitchFamily="18" charset="0"/>
              </a:rPr>
              <a:t>all</a:t>
            </a:r>
            <a:r>
              <a:rPr lang="en-US" sz="2400" b="1" dirty="0" smtClean="0">
                <a:latin typeface="Cambria" pitchFamily="18" charset="0"/>
              </a:rPr>
              <a:t> of the believer.”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5 - 18.jpg"/>
          <p:cNvPicPr>
            <a:picLocks noChangeAspect="1"/>
          </p:cNvPicPr>
          <p:nvPr/>
        </p:nvPicPr>
        <p:blipFill>
          <a:blip r:embed="rId2" cstate="print"/>
          <a:stretch>
            <a:fillRect/>
          </a:stretch>
        </p:blipFill>
        <p:spPr>
          <a:xfrm>
            <a:off x="304800" y="381000"/>
            <a:ext cx="8588115" cy="6019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13877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Submit to one another out of reverence for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5:21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Finally, Paul’s </a:t>
            </a:r>
            <a:r>
              <a:rPr lang="en-US" sz="2400" b="1" i="1" u="sng" dirty="0" smtClean="0">
                <a:effectLst>
                  <a:outerShdw blurRad="38100" dist="38100" dir="2700000" algn="tl">
                    <a:srgbClr val="000000">
                      <a:alpha val="43137"/>
                    </a:srgbClr>
                  </a:outerShdw>
                </a:effectLst>
                <a:latin typeface="Cambria" pitchFamily="18" charset="0"/>
              </a:rPr>
              <a:t>fifth</a:t>
            </a:r>
            <a:r>
              <a:rPr lang="en-US" sz="2400" b="1" dirty="0" smtClean="0">
                <a:latin typeface="Cambria" pitchFamily="18" charset="0"/>
              </a:rPr>
              <a:t> foundation of the Christian life is the </a:t>
            </a:r>
            <a:r>
              <a:rPr lang="en-US" sz="2400" b="1" i="1" dirty="0" smtClean="0">
                <a:effectLst>
                  <a:outerShdw blurRad="38100" dist="38100" dir="2700000" algn="tl">
                    <a:srgbClr val="000000">
                      <a:alpha val="43137"/>
                    </a:srgbClr>
                  </a:outerShdw>
                </a:effectLst>
                <a:latin typeface="Cambria" pitchFamily="18" charset="0"/>
              </a:rPr>
              <a:t>submission principle</a:t>
            </a:r>
            <a:r>
              <a:rPr lang="en-US" sz="2400" b="1" dirty="0" smtClean="0">
                <a:latin typeface="Cambria" pitchFamily="18" charset="0"/>
              </a:rPr>
              <a:t>.  This reminds us of a vital yet frequently forgotten fact of the Christian life: We’re not meant to live alone.  We’re meant to subject ourselves to one another, “bearing one another’s burdens” (</a:t>
            </a:r>
            <a:r>
              <a:rPr lang="en-US" sz="2400" b="1" dirty="0" smtClean="0">
                <a:effectLst>
                  <a:outerShdw blurRad="38100" dist="38100" dir="2700000" algn="tl">
                    <a:srgbClr val="000000">
                      <a:alpha val="43137"/>
                    </a:srgbClr>
                  </a:outerShdw>
                </a:effectLst>
                <a:latin typeface="Cambria" pitchFamily="18" charset="0"/>
              </a:rPr>
              <a:t>Gal. 6:2</a:t>
            </a:r>
            <a:r>
              <a:rPr lang="en-US" sz="2400" b="1" dirty="0" smtClean="0">
                <a:latin typeface="Cambria" pitchFamily="18" charset="0"/>
              </a:rPr>
              <a:t>), encouraging one another in love and good works                      (</a:t>
            </a:r>
            <a:r>
              <a:rPr lang="en-US" sz="2400" b="1" dirty="0" smtClean="0">
                <a:effectLst>
                  <a:outerShdw blurRad="38100" dist="38100" dir="2700000" algn="tl">
                    <a:srgbClr val="000000">
                      <a:alpha val="43137"/>
                    </a:srgbClr>
                  </a:outerShdw>
                </a:effectLst>
                <a:latin typeface="Cambria" pitchFamily="18" charset="0"/>
              </a:rPr>
              <a:t>Heb. 10:24-25</a:t>
            </a:r>
            <a:r>
              <a:rPr lang="en-US" sz="2400" b="1" dirty="0" smtClean="0">
                <a:latin typeface="Cambria" pitchFamily="18" charset="0"/>
              </a:rPr>
              <a:t>), and looking out for one another’s interest (</a:t>
            </a:r>
            <a:r>
              <a:rPr lang="en-US" sz="2400" b="1" dirty="0" smtClean="0">
                <a:effectLst>
                  <a:outerShdw blurRad="38100" dist="38100" dir="2700000" algn="tl">
                    <a:srgbClr val="000000">
                      <a:alpha val="43137"/>
                    </a:srgbClr>
                  </a:outerShdw>
                </a:effectLst>
                <a:latin typeface="Cambria" pitchFamily="18" charset="0"/>
              </a:rPr>
              <a:t>Phil. 2:3-4</a:t>
            </a:r>
            <a:r>
              <a:rPr lang="en-US" sz="2400" b="1" dirty="0" smtClean="0">
                <a:latin typeface="Cambria" pitchFamily="18" charset="0"/>
              </a:rPr>
              <a:t>).  </a:t>
            </a:r>
          </a:p>
          <a:p>
            <a:pPr indent="457200">
              <a:spcAft>
                <a:spcPts val="1200"/>
              </a:spcAft>
            </a:pPr>
            <a:r>
              <a:rPr lang="en-US" sz="2400" b="1" dirty="0" smtClean="0">
                <a:latin typeface="Cambria" pitchFamily="18" charset="0"/>
              </a:rPr>
              <a:t>Think about it, if your Christianity is making you more of a recluse, its not true Christianity; it’s selfishness.  If what you are calling the Christian life is pulling you further and further away from others, you need to go back to the basics of </a:t>
            </a:r>
            <a:r>
              <a:rPr lang="en-US" sz="2400" b="1" dirty="0" smtClean="0">
                <a:effectLst>
                  <a:outerShdw blurRad="38100" dist="38100" dir="2700000" algn="tl">
                    <a:srgbClr val="000000">
                      <a:alpha val="43137"/>
                    </a:srgbClr>
                  </a:outerShdw>
                </a:effectLst>
                <a:latin typeface="Cambria" pitchFamily="18" charset="0"/>
              </a:rPr>
              <a:t>Christian Living 101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descr="5 - 21 submit.jpg"/>
          <p:cNvPicPr>
            <a:picLocks noChangeAspect="1"/>
          </p:cNvPicPr>
          <p:nvPr/>
        </p:nvPicPr>
        <p:blipFill>
          <a:blip r:embed="rId2" cstate="print"/>
          <a:srcRect l="1667" r="2500" b="8750"/>
          <a:stretch>
            <a:fillRect/>
          </a:stretch>
        </p:blipFill>
        <p:spPr>
          <a:xfrm>
            <a:off x="381000" y="838200"/>
            <a:ext cx="8305800" cy="527237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are to be subject to one another “in the fear of Christ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Because we love, respect, and honor Christ, we are to love, respect, and honor others.  It’s that simple.   </a:t>
            </a:r>
          </a:p>
          <a:p>
            <a:pPr indent="457200">
              <a:spcAft>
                <a:spcPts val="1200"/>
              </a:spcAft>
            </a:pPr>
            <a:r>
              <a:rPr lang="en-US" sz="2400" b="1" dirty="0" smtClean="0">
                <a:latin typeface="Cambria" pitchFamily="18" charset="0"/>
              </a:rPr>
              <a:t>In the final analysis, if our Christian walk doesn’t lead us into deeper and more meaningful relationships with fellow believers, we’ve missed the mark.</a:t>
            </a:r>
          </a:p>
          <a:p>
            <a:pPr indent="457200">
              <a:spcAft>
                <a:spcPts val="1200"/>
              </a:spcAft>
            </a:pPr>
            <a:r>
              <a:rPr lang="en-US" sz="2400" b="1" dirty="0" smtClean="0">
                <a:latin typeface="Cambria" pitchFamily="18" charset="0"/>
              </a:rPr>
              <a:t>So important is this principle of submissive service to one another that Paul spends much of the rest of the letter dealing with how this principle is supposed to work in specific areas of our lives.  These include the realms of marriage, parenting, and even employment.  Because Paul goes into such depth on those topics, we’ll deal with them separately.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5:18 – 20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27July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5:22 – 33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“Solving The Mystery of Marriage”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times it helps to return to the very basic.  Life gets complicated, things get convoluted, and we get confused.  When that happens, it helps to distinguish the essentials from the nonessentials as we return to the fundamental building blocks of Christian living.  This is exactly what we find in </a:t>
            </a:r>
            <a:r>
              <a:rPr lang="en-US" sz="2400" b="1" dirty="0" smtClean="0">
                <a:effectLst>
                  <a:outerShdw blurRad="38100" dist="38100" dir="2700000" algn="tl">
                    <a:srgbClr val="000000">
                      <a:alpha val="43137"/>
                    </a:srgbClr>
                  </a:outerShdw>
                </a:effectLst>
                <a:latin typeface="Cambria" pitchFamily="18" charset="0"/>
              </a:rPr>
              <a:t>Ephesians 5:15-21</a:t>
            </a:r>
            <a:r>
              <a:rPr lang="en-US" sz="2400" b="1" dirty="0" smtClean="0">
                <a:latin typeface="Cambria" pitchFamily="18" charset="0"/>
              </a:rPr>
              <a:t>.  Let’s consider it </a:t>
            </a:r>
            <a:r>
              <a:rPr lang="en-US" sz="2400" b="1" i="1" dirty="0" smtClean="0">
                <a:effectLst>
                  <a:outerShdw blurRad="38100" dist="38100" dir="2700000" algn="tl">
                    <a:srgbClr val="000000">
                      <a:alpha val="43137"/>
                    </a:srgbClr>
                  </a:outerShdw>
                </a:effectLst>
                <a:latin typeface="Cambria" pitchFamily="18" charset="0"/>
              </a:rPr>
              <a:t>“Christian Living 101.”</a:t>
            </a:r>
            <a:r>
              <a:rPr lang="en-US" sz="2400" b="1" dirty="0" smtClean="0">
                <a:latin typeface="Cambria" pitchFamily="18" charset="0"/>
              </a:rPr>
              <a:t>  </a:t>
            </a:r>
          </a:p>
          <a:p>
            <a:pPr indent="457200">
              <a:spcAft>
                <a:spcPts val="1200"/>
              </a:spcAft>
            </a:pPr>
            <a:r>
              <a:rPr lang="en-US" sz="2400" b="1" dirty="0" smtClean="0">
                <a:latin typeface="Cambria" pitchFamily="18" charset="0"/>
              </a:rPr>
              <a:t>For most of us, </a:t>
            </a:r>
            <a:r>
              <a:rPr lang="en-US" sz="2400" b="1" dirty="0" smtClean="0">
                <a:latin typeface="Cambria" pitchFamily="18" charset="0"/>
              </a:rPr>
              <a:t>the following </a:t>
            </a:r>
            <a:r>
              <a:rPr lang="en-US" sz="2400" b="1" i="1" u="sng" dirty="0" smtClean="0">
                <a:latin typeface="Cambria" pitchFamily="18" charset="0"/>
              </a:rPr>
              <a:t>five</a:t>
            </a:r>
            <a:r>
              <a:rPr lang="en-US" sz="2400" b="1" i="1" dirty="0" smtClean="0">
                <a:latin typeface="Cambria" pitchFamily="18" charset="0"/>
              </a:rPr>
              <a:t> </a:t>
            </a:r>
            <a:r>
              <a:rPr lang="en-US" sz="2400" b="1" i="1" u="sng" dirty="0" smtClean="0">
                <a:latin typeface="Cambria" pitchFamily="18" charset="0"/>
              </a:rPr>
              <a:t>basic</a:t>
            </a:r>
            <a:r>
              <a:rPr lang="en-US" sz="2400" b="1" i="1" dirty="0" smtClean="0">
                <a:latin typeface="Cambria" pitchFamily="18" charset="0"/>
              </a:rPr>
              <a:t> </a:t>
            </a:r>
            <a:r>
              <a:rPr lang="en-US" sz="2400" b="1" i="1" u="sng" dirty="0" smtClean="0">
                <a:latin typeface="Cambria" pitchFamily="18" charset="0"/>
              </a:rPr>
              <a:t>principles</a:t>
            </a:r>
            <a:r>
              <a:rPr lang="en-US" sz="2400" b="1" dirty="0" smtClean="0">
                <a:latin typeface="Cambria" pitchFamily="18" charset="0"/>
              </a:rPr>
              <a:t> are nothing new.  They’re reminders of essential truths.  For others, however, they serve as an introductory course for the Christian life—a primer on how to live out our faith in a faithless world.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5:15 – 21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previous section we saw that Christians are commanded to be light in the dark world.  In this section,  Paul again emphasizes the walk of the believer as he or she is led and empowered by the Holy Spirit. </a:t>
            </a:r>
          </a:p>
          <a:p>
            <a:pPr indent="457200">
              <a:spcAft>
                <a:spcPts val="1200"/>
              </a:spcAft>
            </a:pPr>
            <a:r>
              <a:rPr lang="en-US" sz="2400" b="1" dirty="0" smtClean="0">
                <a:latin typeface="Cambria" pitchFamily="18" charset="0"/>
              </a:rPr>
              <a:t>The </a:t>
            </a:r>
            <a:r>
              <a:rPr lang="en-US" sz="2400" b="1" dirty="0" smtClean="0">
                <a:latin typeface="Cambria" pitchFamily="18" charset="0"/>
              </a:rPr>
              <a:t>truths </a:t>
            </a:r>
            <a:r>
              <a:rPr lang="en-US" sz="2400" b="1" dirty="0" smtClean="0">
                <a:latin typeface="Cambria" pitchFamily="18" charset="0"/>
              </a:rPr>
              <a:t>in this section are as foundational for seasoned saints as they are for baby believers.  So let’s take Paul’s hand as he leads us through </a:t>
            </a:r>
            <a:r>
              <a:rPr lang="en-US" sz="2400" b="1" i="1" u="sng" dirty="0" smtClean="0">
                <a:latin typeface="Cambria" pitchFamily="18" charset="0"/>
              </a:rPr>
              <a:t>five</a:t>
            </a:r>
            <a:r>
              <a:rPr lang="en-US" sz="2400" b="1" dirty="0" smtClean="0">
                <a:latin typeface="Cambria" pitchFamily="18" charset="0"/>
              </a:rPr>
              <a:t> </a:t>
            </a:r>
            <a:r>
              <a:rPr lang="en-US" sz="2400" b="1" i="1" u="sng" dirty="0" smtClean="0">
                <a:latin typeface="Cambria" pitchFamily="18" charset="0"/>
              </a:rPr>
              <a:t>primary</a:t>
            </a:r>
            <a:r>
              <a:rPr lang="en-US" sz="2400" b="1" dirty="0" smtClean="0">
                <a:latin typeface="Cambria" pitchFamily="18" charset="0"/>
              </a:rPr>
              <a:t> </a:t>
            </a:r>
            <a:r>
              <a:rPr lang="en-US" sz="2400" b="1" i="1" u="sng" dirty="0" smtClean="0">
                <a:latin typeface="Cambria" pitchFamily="18" charset="0"/>
              </a:rPr>
              <a:t>principles</a:t>
            </a:r>
            <a:r>
              <a:rPr lang="en-US" sz="2400" b="1" dirty="0" smtClean="0">
                <a:latin typeface="Cambria" pitchFamily="18" charset="0"/>
              </a:rPr>
              <a:t> of the Christian life:</a:t>
            </a:r>
          </a:p>
          <a:p>
            <a:pPr indent="457200"/>
            <a:r>
              <a:rPr lang="en-US" sz="2400" b="1" dirty="0" smtClean="0">
                <a:latin typeface="Cambria" pitchFamily="18" charset="0"/>
              </a:rPr>
              <a:t>1 – The Conduct Principle (</a:t>
            </a:r>
            <a:r>
              <a:rPr lang="en-US" sz="2400" b="1" dirty="0" smtClean="0">
                <a:effectLst>
                  <a:outerShdw blurRad="38100" dist="38100" dir="2700000" algn="tl">
                    <a:srgbClr val="000000">
                      <a:alpha val="43137"/>
                    </a:srgbClr>
                  </a:outerShdw>
                </a:effectLst>
                <a:latin typeface="Cambria" pitchFamily="18" charset="0"/>
              </a:rPr>
              <a:t>5:15</a:t>
            </a:r>
            <a:r>
              <a:rPr lang="en-US" sz="2400" b="1" dirty="0" smtClean="0">
                <a:latin typeface="Cambria" pitchFamily="18" charset="0"/>
              </a:rPr>
              <a:t>)</a:t>
            </a:r>
          </a:p>
          <a:p>
            <a:pPr indent="457200"/>
            <a:r>
              <a:rPr lang="en-US" sz="2400" b="1" dirty="0" smtClean="0">
                <a:latin typeface="Cambria" pitchFamily="18" charset="0"/>
              </a:rPr>
              <a:t>2 – The Time Principle (</a:t>
            </a:r>
            <a:r>
              <a:rPr lang="en-US" sz="2400" b="1" dirty="0" smtClean="0">
                <a:effectLst>
                  <a:outerShdw blurRad="38100" dist="38100" dir="2700000" algn="tl">
                    <a:srgbClr val="000000">
                      <a:alpha val="43137"/>
                    </a:srgbClr>
                  </a:outerShdw>
                </a:effectLst>
                <a:latin typeface="Cambria" pitchFamily="18" charset="0"/>
              </a:rPr>
              <a:t>5:16</a:t>
            </a:r>
            <a:r>
              <a:rPr lang="en-US" sz="2400" b="1" dirty="0" smtClean="0">
                <a:latin typeface="Cambria" pitchFamily="18" charset="0"/>
              </a:rPr>
              <a:t>) </a:t>
            </a:r>
          </a:p>
          <a:p>
            <a:pPr indent="457200"/>
            <a:r>
              <a:rPr lang="en-US" sz="2400" b="1" dirty="0" smtClean="0">
                <a:latin typeface="Cambria" pitchFamily="18" charset="0"/>
              </a:rPr>
              <a:t>3 – The Decision-Making Principle (</a:t>
            </a:r>
            <a:r>
              <a:rPr lang="en-US" sz="2400" b="1" dirty="0" smtClean="0">
                <a:effectLst>
                  <a:outerShdw blurRad="38100" dist="38100" dir="2700000" algn="tl">
                    <a:srgbClr val="000000">
                      <a:alpha val="43137"/>
                    </a:srgbClr>
                  </a:outerShdw>
                </a:effectLst>
                <a:latin typeface="Cambria" pitchFamily="18" charset="0"/>
              </a:rPr>
              <a:t>5:17</a:t>
            </a:r>
            <a:r>
              <a:rPr lang="en-US" sz="2400" b="1" dirty="0" smtClean="0">
                <a:latin typeface="Cambria" pitchFamily="18" charset="0"/>
              </a:rPr>
              <a:t>)</a:t>
            </a:r>
          </a:p>
          <a:p>
            <a:pPr indent="457200"/>
            <a:r>
              <a:rPr lang="en-US" sz="2400" b="1" dirty="0" smtClean="0">
                <a:latin typeface="Cambria" pitchFamily="18" charset="0"/>
              </a:rPr>
              <a:t>4 – The Control Principle (</a:t>
            </a:r>
            <a:r>
              <a:rPr lang="en-US" sz="2400" b="1" dirty="0" smtClean="0">
                <a:effectLst>
                  <a:outerShdw blurRad="38100" dist="38100" dir="2700000" algn="tl">
                    <a:srgbClr val="000000">
                      <a:alpha val="43137"/>
                    </a:srgbClr>
                  </a:outerShdw>
                </a:effectLst>
                <a:latin typeface="Cambria" pitchFamily="18" charset="0"/>
              </a:rPr>
              <a:t>5:18-20</a:t>
            </a:r>
            <a:r>
              <a:rPr lang="en-US" sz="2400" b="1" dirty="0" smtClean="0">
                <a:latin typeface="Cambria" pitchFamily="18" charset="0"/>
              </a:rPr>
              <a:t>)</a:t>
            </a:r>
          </a:p>
          <a:p>
            <a:pPr indent="457200"/>
            <a:r>
              <a:rPr lang="en-US" sz="2400" b="1" dirty="0" smtClean="0">
                <a:latin typeface="Cambria" pitchFamily="18" charset="0"/>
              </a:rPr>
              <a:t>5 – The Submission Principle (</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5:15 – 21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1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3000"/>
                            </p:stCondLst>
                            <p:childTnLst>
                              <p:par>
                                <p:cTn id="23" presetID="22" presetClass="entr" presetSubtype="8" fill="hold"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5000"/>
                            </p:stCondLst>
                            <p:childTnLst>
                              <p:par>
                                <p:cTn id="27" presetID="22" presetClass="entr" presetSubtype="8" fill="hold"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par>
                          <p:cTn id="30" fill="hold">
                            <p:stCondLst>
                              <p:cond delay="7000"/>
                            </p:stCondLst>
                            <p:childTnLst>
                              <p:par>
                                <p:cTn id="31" presetID="22" presetClass="entr" presetSubtype="8" fill="hold" nodeType="afterEffect">
                                  <p:stCondLst>
                                    <p:cond delay="100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1138773"/>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See then that ye walk circumspectly, not as fools, but as wise,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5:15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a:t>
            </a:r>
            <a:r>
              <a:rPr lang="en-US" sz="2400" b="1" i="1" u="sng"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of Paul’s five basics of </a:t>
            </a:r>
            <a:r>
              <a:rPr lang="en-US" sz="2400" b="1" dirty="0" smtClean="0">
                <a:effectLst>
                  <a:outerShdw blurRad="38100" dist="38100" dir="2700000" algn="tl">
                    <a:srgbClr val="000000">
                      <a:alpha val="43137"/>
                    </a:srgbClr>
                  </a:outerShdw>
                </a:effectLst>
                <a:latin typeface="Cambria" pitchFamily="18" charset="0"/>
              </a:rPr>
              <a:t>Christian Living 101</a:t>
            </a:r>
            <a:r>
              <a:rPr lang="en-US" sz="2400" b="1" dirty="0" smtClean="0">
                <a:latin typeface="Cambria" pitchFamily="18" charset="0"/>
              </a:rPr>
              <a:t> is the </a:t>
            </a:r>
            <a:r>
              <a:rPr lang="en-US" sz="2400" b="1" i="1" dirty="0" smtClean="0">
                <a:effectLst>
                  <a:outerShdw blurRad="38100" dist="38100" dir="2700000" algn="tl">
                    <a:srgbClr val="000000">
                      <a:alpha val="43137"/>
                    </a:srgbClr>
                  </a:outerShdw>
                </a:effectLst>
                <a:latin typeface="Cambria" pitchFamily="18" charset="0"/>
              </a:rPr>
              <a:t>conduct principle</a:t>
            </a:r>
            <a:r>
              <a:rPr lang="en-US" sz="2400" b="1" dirty="0" smtClean="0">
                <a:latin typeface="Cambria" pitchFamily="18" charset="0"/>
              </a:rPr>
              <a:t>.  Paul says believers must walk with care and wisdom.  He’s not talking about where you’re walking or how fast, but the manner in which you walk. </a:t>
            </a:r>
          </a:p>
          <a:p>
            <a:pPr indent="457200">
              <a:spcAft>
                <a:spcPts val="1200"/>
              </a:spcAft>
            </a:pPr>
            <a:r>
              <a:rPr lang="en-US" sz="2400" b="1" dirty="0" smtClean="0">
                <a:latin typeface="Cambria" pitchFamily="18" charset="0"/>
              </a:rPr>
              <a:t>This is the principle of right conduct in the everyday Christian life.  As in tightrope walking, the main concern is the quality of the walk—maintaining balance and avoiding a fall.  In Scripture, lacking wisdom means living as if God didn’t exist (</a:t>
            </a:r>
            <a:r>
              <a:rPr lang="en-US" sz="2400" b="1" dirty="0" smtClean="0">
                <a:effectLst>
                  <a:outerShdw blurRad="38100" dist="38100" dir="2700000" algn="tl">
                    <a:srgbClr val="000000">
                      <a:alpha val="43137"/>
                    </a:srgbClr>
                  </a:outerShdw>
                </a:effectLst>
                <a:latin typeface="Cambria" pitchFamily="18" charset="0"/>
              </a:rPr>
              <a:t>Ps. 14:1</a:t>
            </a:r>
            <a:r>
              <a:rPr lang="en-US" sz="2400" b="1" dirty="0" smtClean="0">
                <a:latin typeface="Cambria" pitchFamily="18" charset="0"/>
              </a:rPr>
              <a:t>).  </a:t>
            </a:r>
          </a:p>
          <a:p>
            <a:pPr indent="457200">
              <a:spcAft>
                <a:spcPts val="1200"/>
              </a:spcAft>
            </a:pPr>
            <a:r>
              <a:rPr lang="en-US" sz="2400" b="1" dirty="0" smtClean="0">
                <a:latin typeface="Cambria" pitchFamily="18" charset="0"/>
              </a:rPr>
              <a:t>It means conducting everyday affairs with no concern for God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as if His perspective on the mundane matters of life were not relevant.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6776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Walking with care and wisdom, however, means acknowledging the Lord in all of our ways (</a:t>
            </a:r>
            <a:r>
              <a:rPr lang="en-US" sz="2400" b="1" dirty="0" smtClean="0">
                <a:effectLst>
                  <a:outerShdw blurRad="38100" dist="38100" dir="2700000" algn="tl">
                    <a:srgbClr val="000000">
                      <a:alpha val="43137"/>
                    </a:srgbClr>
                  </a:outerShdw>
                </a:effectLst>
                <a:latin typeface="Cambria" pitchFamily="18" charset="0"/>
              </a:rPr>
              <a:t>Prov. 3:6</a:t>
            </a:r>
            <a:r>
              <a:rPr lang="en-US" sz="2400" b="1" dirty="0" smtClean="0">
                <a:latin typeface="Cambria" pitchFamily="18" charset="0"/>
              </a:rPr>
              <a:t>).  It means being ever conscious of His concern for us and His desire to see us conducting our lives in a manner worth of our calling in Christ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“As a prisoner for the Lord, then, I urge you to live a life worthy of the </a:t>
            </a:r>
            <a:r>
              <a:rPr lang="en-US" sz="2400" b="1" i="1" u="sng" dirty="0" smtClean="0">
                <a:latin typeface="Cambria" pitchFamily="18" charset="0"/>
              </a:rPr>
              <a:t>calling</a:t>
            </a:r>
            <a:r>
              <a:rPr lang="en-US" sz="2400" b="1" i="1" dirty="0" smtClean="0">
                <a:latin typeface="Cambria" pitchFamily="18" charset="0"/>
              </a:rPr>
              <a:t> you have received”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Eph. 4:1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5:15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4" name="Picture 2" descr="Ephesians 5:15-17"/>
          <p:cNvPicPr>
            <a:picLocks noChangeAspect="1" noChangeArrowheads="1"/>
          </p:cNvPicPr>
          <p:nvPr/>
        </p:nvPicPr>
        <p:blipFill>
          <a:blip r:embed="rId2" cstate="print"/>
          <a:srcRect/>
          <a:stretch>
            <a:fillRect/>
          </a:stretch>
        </p:blipFill>
        <p:spPr bwMode="auto">
          <a:xfrm>
            <a:off x="533400" y="1752600"/>
            <a:ext cx="8227582" cy="3276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33531</TotalTime>
  <Words>2706</Words>
  <Application>Microsoft Office PowerPoint</Application>
  <PresentationFormat>On-screen Show (4:3)</PresentationFormat>
  <Paragraphs>105</Paragraphs>
  <Slides>39</Slides>
  <Notes>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6555</cp:revision>
  <dcterms:created xsi:type="dcterms:W3CDTF">2016-10-08T19:35:00Z</dcterms:created>
  <dcterms:modified xsi:type="dcterms:W3CDTF">2022-07-18T22:12:14Z</dcterms:modified>
</cp:coreProperties>
</file>